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p:restoredTop sz="96911"/>
  </p:normalViewPr>
  <p:slideViewPr>
    <p:cSldViewPr>
      <p:cViewPr>
        <p:scale>
          <a:sx n="74" d="100"/>
          <a:sy n="74" d="100"/>
        </p:scale>
        <p:origin x="168" y="328"/>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emf"/><Relationship Id="rId3" Type="http://schemas.openxmlformats.org/officeDocument/2006/relationships/image" Target="../media/image6.png"/><Relationship Id="rId7" Type="http://schemas.openxmlformats.org/officeDocument/2006/relationships/hyperlink" Target="https://doi.org/10.1038/nbt.3418" TargetMode="Externa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emf"/><Relationship Id="rId1" Type="http://schemas.openxmlformats.org/officeDocument/2006/relationships/slideLayout" Target="../slideLayouts/slideLayout1.xml"/><Relationship Id="rId6" Type="http://schemas.openxmlformats.org/officeDocument/2006/relationships/hyperlink" Target="https://shigen.nig.ac.jp/ecoli/strain/" TargetMode="External"/><Relationship Id="rId11" Type="http://schemas.openxmlformats.org/officeDocument/2006/relationships/image" Target="../media/image10.png"/><Relationship Id="rId5" Type="http://schemas.openxmlformats.org/officeDocument/2006/relationships/hyperlink" Target="https://doi.org/10.1021/acssynbio.7b00296" TargetMode="External"/><Relationship Id="rId15" Type="http://schemas.openxmlformats.org/officeDocument/2006/relationships/image" Target="../media/image14.png"/><Relationship Id="rId10" Type="http://schemas.openxmlformats.org/officeDocument/2006/relationships/hyperlink" Target="mailto:Neeraj.kumar@pnnl.gov" TargetMode="External"/><Relationship Id="rId4" Type="http://schemas.openxmlformats.org/officeDocument/2006/relationships/image" Target="../media/image7.png"/><Relationship Id="rId9" Type="http://schemas.openxmlformats.org/officeDocument/2006/relationships/image" Target="../media/image9.emf"/><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0" y="2119733"/>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sp>
        <p:nvSpPr>
          <p:cNvPr id="7" name="TextBox 6"/>
          <p:cNvSpPr txBox="1"/>
          <p:nvPr/>
        </p:nvSpPr>
        <p:spPr>
          <a:xfrm>
            <a:off x="2348124" y="54099"/>
            <a:ext cx="27938739" cy="4278094"/>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endParaRPr lang="en-US" sz="4267" dirty="0">
              <a:solidFill>
                <a:schemeClr val="bg1"/>
              </a:solidFill>
              <a:latin typeface="Arial"/>
              <a:cs typeface="Arial"/>
            </a:endParaRPr>
          </a:p>
          <a:p>
            <a:r>
              <a:rPr lang="en-US" sz="4267" dirty="0">
                <a:solidFill>
                  <a:schemeClr val="bg1"/>
                </a:solidFill>
                <a:latin typeface="Arial"/>
                <a:cs typeface="Arial"/>
              </a:rPr>
              <a:t>Neeraj Kumar</a:t>
            </a:r>
            <a:r>
              <a:rPr lang="en-US" sz="4267" baseline="30000" dirty="0">
                <a:solidFill>
                  <a:schemeClr val="bg1"/>
                </a:solidFill>
                <a:latin typeface="Arial"/>
                <a:cs typeface="Arial"/>
              </a:rPr>
              <a:t>1</a:t>
            </a:r>
            <a:r>
              <a:rPr lang="en-US" sz="4267" dirty="0">
                <a:solidFill>
                  <a:schemeClr val="bg1"/>
                </a:solidFill>
                <a:latin typeface="Arial"/>
                <a:cs typeface="Arial"/>
              </a:rPr>
              <a:t>, Jeremy Zucker</a:t>
            </a:r>
            <a:r>
              <a:rPr lang="en-US" sz="4267" baseline="30000" dirty="0">
                <a:solidFill>
                  <a:schemeClr val="bg1"/>
                </a:solidFill>
                <a:latin typeface="Arial"/>
                <a:cs typeface="Arial"/>
              </a:rPr>
              <a:t>1</a:t>
            </a:r>
            <a:r>
              <a:rPr lang="en-US" sz="4267" dirty="0">
                <a:solidFill>
                  <a:schemeClr val="bg1"/>
                </a:solidFill>
                <a:latin typeface="Arial"/>
                <a:cs typeface="Arial"/>
              </a:rPr>
              <a:t>, Jeremy Teuton</a:t>
            </a:r>
            <a:r>
              <a:rPr lang="en-US" sz="4267" baseline="30000" dirty="0">
                <a:solidFill>
                  <a:schemeClr val="bg1"/>
                </a:solidFill>
                <a:latin typeface="Arial"/>
                <a:cs typeface="Arial"/>
              </a:rPr>
              <a:t>1</a:t>
            </a:r>
            <a:r>
              <a:rPr lang="en-US" sz="4267" dirty="0">
                <a:solidFill>
                  <a:schemeClr val="bg1"/>
                </a:solidFill>
                <a:latin typeface="Arial"/>
                <a:cs typeface="Arial"/>
              </a:rPr>
              <a:t>, Ernesto Nakayasu</a:t>
            </a:r>
            <a:r>
              <a:rPr lang="en-US" sz="4267" baseline="30000" dirty="0">
                <a:solidFill>
                  <a:schemeClr val="bg1"/>
                </a:solidFill>
                <a:latin typeface="Arial"/>
                <a:cs typeface="Arial"/>
              </a:rPr>
              <a:t>1</a:t>
            </a:r>
            <a:r>
              <a:rPr lang="en-US" sz="4267" dirty="0">
                <a:solidFill>
                  <a:schemeClr val="bg1"/>
                </a:solidFill>
                <a:latin typeface="Arial"/>
                <a:cs typeface="Arial"/>
              </a:rPr>
              <a:t>, Joseph Cottam</a:t>
            </a:r>
            <a:r>
              <a:rPr lang="en-US" sz="4267" baseline="30000" dirty="0">
                <a:solidFill>
                  <a:schemeClr val="bg1"/>
                </a:solidFill>
                <a:latin typeface="Arial"/>
                <a:cs typeface="Arial"/>
              </a:rPr>
              <a:t>2</a:t>
            </a:r>
            <a:r>
              <a:rPr lang="en-US" sz="4267" dirty="0">
                <a:solidFill>
                  <a:schemeClr val="bg1"/>
                </a:solidFill>
                <a:latin typeface="Arial"/>
                <a:cs typeface="Arial"/>
              </a:rPr>
              <a:t>, and Robert Egbert</a:t>
            </a:r>
            <a:r>
              <a:rPr lang="en-US" sz="4267" baseline="30000" dirty="0">
                <a:solidFill>
                  <a:schemeClr val="bg1"/>
                </a:solidFill>
                <a:latin typeface="Arial"/>
                <a:cs typeface="Arial"/>
              </a:rPr>
              <a:t>1</a:t>
            </a:r>
            <a:endParaRPr lang="en-US" sz="4267" dirty="0">
              <a:solidFill>
                <a:schemeClr val="bg1"/>
              </a:solidFill>
              <a:latin typeface="Arial"/>
              <a:cs typeface="Arial"/>
            </a:endParaRPr>
          </a:p>
          <a:p>
            <a:r>
              <a:rPr lang="en-US" sz="3500" baseline="30000" dirty="0">
                <a:solidFill>
                  <a:schemeClr val="bg1"/>
                </a:solidFill>
                <a:latin typeface="Arial"/>
                <a:cs typeface="Arial"/>
              </a:rPr>
              <a:t>1</a:t>
            </a:r>
            <a:r>
              <a:rPr lang="en-US" sz="3500" dirty="0">
                <a:solidFill>
                  <a:schemeClr val="bg1"/>
                </a:solidFill>
                <a:latin typeface="Arial"/>
                <a:cs typeface="Arial"/>
              </a:rPr>
              <a:t>Biological Science Division, </a:t>
            </a:r>
            <a:r>
              <a:rPr lang="en-US" sz="3500" baseline="30000" dirty="0">
                <a:solidFill>
                  <a:schemeClr val="bg1"/>
                </a:solidFill>
                <a:latin typeface="Arial"/>
                <a:cs typeface="Arial"/>
              </a:rPr>
              <a:t>2</a:t>
            </a:r>
            <a:r>
              <a:rPr lang="en-US" sz="3500" dirty="0">
                <a:solidFill>
                  <a:schemeClr val="bg1"/>
                </a:solidFill>
                <a:latin typeface="Arial"/>
                <a:cs typeface="Arial"/>
              </a:rPr>
              <a:t>Visual Analytics, Pacific Northwest National Laboratory, Richland WA. </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3">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4"/>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4418544" y="12222144"/>
            <a:ext cx="10457928" cy="4688335"/>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sp>
        <p:nvSpPr>
          <p:cNvPr id="53" name="TextBox 52">
            <a:extLst>
              <a:ext uri="{FF2B5EF4-FFF2-40B4-BE49-F238E27FC236}">
                <a16:creationId xmlns:a16="http://schemas.microsoft.com/office/drawing/2014/main" id="{3007A94A-DAF0-AA44-A8D8-DF0981785D6E}"/>
              </a:ext>
            </a:extLst>
          </p:cNvPr>
          <p:cNvSpPr txBox="1"/>
          <p:nvPr/>
        </p:nvSpPr>
        <p:spPr>
          <a:xfrm>
            <a:off x="24378262" y="6323271"/>
            <a:ext cx="10997068"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539430"/>
          </a:xfrm>
          <a:prstGeom prst="rect">
            <a:avLst/>
          </a:prstGeom>
        </p:spPr>
        <p:txBody>
          <a:bodyPr wrap="square">
            <a:spAutoFit/>
          </a:bodyPr>
          <a:lstStyle/>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Knocking out the most highly expressed proteins can result in new highly expressed proteins.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5"/>
              </a:rPr>
              <a:t>https://doi.org/10.1021/acssynbio.7b00296</a:t>
            </a:r>
            <a:endParaRPr lang="en-US" sz="1600" dirty="0"/>
          </a:p>
          <a:p>
            <a:pPr marL="304795" indent="-304795">
              <a:buFont typeface="+mj-lt"/>
              <a:buAutoNum type="arabicPeriod"/>
            </a:pPr>
            <a:r>
              <a:rPr lang="en-US" sz="1600" dirty="0"/>
              <a:t>KHK Collection </a:t>
            </a:r>
            <a:r>
              <a:rPr lang="en-US" sz="1600" dirty="0">
                <a:hlinkClick r:id="rId6"/>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7"/>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8">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3">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3">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8">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8">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pic>
        <p:nvPicPr>
          <p:cNvPr id="3" name="Picture 2">
            <a:extLst>
              <a:ext uri="{FF2B5EF4-FFF2-40B4-BE49-F238E27FC236}">
                <a16:creationId xmlns:a16="http://schemas.microsoft.com/office/drawing/2014/main" id="{31799DAE-6756-DC4F-8DB8-19C0FAFB5344}"/>
              </a:ext>
            </a:extLst>
          </p:cNvPr>
          <p:cNvPicPr>
            <a:picLocks noChangeAspect="1"/>
          </p:cNvPicPr>
          <p:nvPr/>
        </p:nvPicPr>
        <p:blipFill>
          <a:blip r:embed="rId9"/>
          <a:stretch>
            <a:fillRect/>
          </a:stretch>
        </p:blipFill>
        <p:spPr>
          <a:xfrm>
            <a:off x="3362875" y="15973705"/>
            <a:ext cx="3541915" cy="899534"/>
          </a:xfrm>
          <a:prstGeom prst="rect">
            <a:avLst/>
          </a:prstGeom>
        </p:spPr>
      </p:pic>
      <p:grpSp>
        <p:nvGrpSpPr>
          <p:cNvPr id="39" name="Group 38">
            <a:extLst>
              <a:ext uri="{FF2B5EF4-FFF2-40B4-BE49-F238E27FC236}">
                <a16:creationId xmlns:a16="http://schemas.microsoft.com/office/drawing/2014/main" id="{1E78260A-5AA7-9F44-A2E3-D40E5C964320}"/>
              </a:ext>
            </a:extLst>
          </p:cNvPr>
          <p:cNvGrpSpPr/>
          <p:nvPr/>
        </p:nvGrpSpPr>
        <p:grpSpPr>
          <a:xfrm>
            <a:off x="3810003" y="25376316"/>
            <a:ext cx="31699197" cy="2055686"/>
            <a:chOff x="3821316" y="15240005"/>
            <a:chExt cx="24305198" cy="1173161"/>
          </a:xfrm>
        </p:grpSpPr>
        <p:grpSp>
          <p:nvGrpSpPr>
            <p:cNvPr id="40" name="Group 39">
              <a:extLst>
                <a:ext uri="{FF2B5EF4-FFF2-40B4-BE49-F238E27FC236}">
                  <a16:creationId xmlns:a16="http://schemas.microsoft.com/office/drawing/2014/main" id="{5554CC61-5BBB-E842-9C41-B3ADCA92334B}"/>
                </a:ext>
              </a:extLst>
            </p:cNvPr>
            <p:cNvGrpSpPr/>
            <p:nvPr/>
          </p:nvGrpSpPr>
          <p:grpSpPr>
            <a:xfrm>
              <a:off x="3821316" y="15240005"/>
              <a:ext cx="24305198" cy="1173161"/>
              <a:chOff x="8235216" y="15196014"/>
              <a:chExt cx="24305198" cy="1173161"/>
            </a:xfrm>
          </p:grpSpPr>
          <p:grpSp>
            <p:nvGrpSpPr>
              <p:cNvPr id="47" name="Group 46">
                <a:extLst>
                  <a:ext uri="{FF2B5EF4-FFF2-40B4-BE49-F238E27FC236}">
                    <a16:creationId xmlns:a16="http://schemas.microsoft.com/office/drawing/2014/main" id="{17EC31F8-4962-D54B-8155-6212D216F78D}"/>
                  </a:ext>
                </a:extLst>
              </p:cNvPr>
              <p:cNvGrpSpPr/>
              <p:nvPr/>
            </p:nvGrpSpPr>
            <p:grpSpPr>
              <a:xfrm>
                <a:off x="8235216" y="15196014"/>
                <a:ext cx="24305198" cy="1173161"/>
                <a:chOff x="4196614" y="10134605"/>
                <a:chExt cx="24305198" cy="1173161"/>
              </a:xfrm>
            </p:grpSpPr>
            <p:grpSp>
              <p:nvGrpSpPr>
                <p:cNvPr id="58" name="Group 57">
                  <a:extLst>
                    <a:ext uri="{FF2B5EF4-FFF2-40B4-BE49-F238E27FC236}">
                      <a16:creationId xmlns:a16="http://schemas.microsoft.com/office/drawing/2014/main" id="{9A413B86-ED9D-EC41-B704-70F4694CF9D3}"/>
                    </a:ext>
                  </a:extLst>
                </p:cNvPr>
                <p:cNvGrpSpPr/>
                <p:nvPr/>
              </p:nvGrpSpPr>
              <p:grpSpPr>
                <a:xfrm>
                  <a:off x="4196614" y="10134605"/>
                  <a:ext cx="24305198" cy="1173161"/>
                  <a:chOff x="32164307" y="10773957"/>
                  <a:chExt cx="17388131" cy="1836251"/>
                </a:xfrm>
              </p:grpSpPr>
              <p:sp>
                <p:nvSpPr>
                  <p:cNvPr id="64" name="Round Same Side Corner Rectangle 63">
                    <a:extLst>
                      <a:ext uri="{FF2B5EF4-FFF2-40B4-BE49-F238E27FC236}">
                        <a16:creationId xmlns:a16="http://schemas.microsoft.com/office/drawing/2014/main" id="{0F393B73-F00B-F14F-BC25-B5D8188E1785}"/>
                      </a:ext>
                    </a:extLst>
                  </p:cNvPr>
                  <p:cNvSpPr/>
                  <p:nvPr/>
                </p:nvSpPr>
                <p:spPr>
                  <a:xfrm rot="16200000">
                    <a:off x="39940247" y="2998017"/>
                    <a:ext cx="1836251" cy="17388131"/>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BA8C9F1-EC39-1F45-9D02-0ADD08E08D83}"/>
                      </a:ext>
                    </a:extLst>
                  </p:cNvPr>
                  <p:cNvSpPr txBox="1"/>
                  <p:nvPr/>
                </p:nvSpPr>
                <p:spPr>
                  <a:xfrm>
                    <a:off x="38684855" y="11103329"/>
                    <a:ext cx="2455907" cy="1205157"/>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59" name="TextBox 58">
                  <a:extLst>
                    <a:ext uri="{FF2B5EF4-FFF2-40B4-BE49-F238E27FC236}">
                      <a16:creationId xmlns:a16="http://schemas.microsoft.com/office/drawing/2014/main" id="{BFD5499A-16A4-AE45-B3B4-F9B850C36824}"/>
                    </a:ext>
                  </a:extLst>
                </p:cNvPr>
                <p:cNvSpPr txBox="1"/>
                <p:nvPr/>
              </p:nvSpPr>
              <p:spPr>
                <a:xfrm>
                  <a:off x="16488441" y="10277549"/>
                  <a:ext cx="8064861" cy="854885"/>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 is a U.S. Department of Energy Office of Science laboratory that solves complex problems in energy, national security, and the environment, and advances scientific frontiers in the chemical, biological, materials, environmental, and computational sciences. The Laboratory has been managed by Ohio-based Battelle since 1965. </a:t>
                  </a:r>
                </a:p>
              </p:txBody>
            </p:sp>
          </p:grpSp>
          <p:sp>
            <p:nvSpPr>
              <p:cNvPr id="50" name="Rectangle 49">
                <a:extLst>
                  <a:ext uri="{FF2B5EF4-FFF2-40B4-BE49-F238E27FC236}">
                    <a16:creationId xmlns:a16="http://schemas.microsoft.com/office/drawing/2014/main" id="{3ECE7D3A-6CF3-B242-B556-729794C46A0F}"/>
                  </a:ext>
                </a:extLst>
              </p:cNvPr>
              <p:cNvSpPr/>
              <p:nvPr/>
            </p:nvSpPr>
            <p:spPr>
              <a:xfrm>
                <a:off x="10447751" y="15303944"/>
                <a:ext cx="4954939" cy="849293"/>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the by the Synthetic Biology (SYNBIO) Laboratory Directed Research and Development agile investment at PNNL. Computational Biology and Bioinformatics Group, Pacific Northwest National Laboratory, Richland WA 99352. </a:t>
                </a:r>
              </a:p>
            </p:txBody>
          </p:sp>
          <p:sp>
            <p:nvSpPr>
              <p:cNvPr id="57" name="TextBox 56">
                <a:extLst>
                  <a:ext uri="{FF2B5EF4-FFF2-40B4-BE49-F238E27FC236}">
                    <a16:creationId xmlns:a16="http://schemas.microsoft.com/office/drawing/2014/main" id="{568A2345-B5D1-8246-9602-32C589E3AF55}"/>
                  </a:ext>
                </a:extLst>
              </p:cNvPr>
              <p:cNvSpPr txBox="1"/>
              <p:nvPr/>
            </p:nvSpPr>
            <p:spPr>
              <a:xfrm>
                <a:off x="8405316" y="15398561"/>
                <a:ext cx="4084870" cy="621892"/>
              </a:xfrm>
              <a:prstGeom prst="rect">
                <a:avLst/>
              </a:prstGeom>
              <a:noFill/>
            </p:spPr>
            <p:txBody>
              <a:bodyPr wrap="square" lIns="0" tIns="0" rIns="0" bIns="0" rtlCol="0">
                <a:spAutoFit/>
              </a:bodyPr>
              <a:lstStyle/>
              <a:p>
                <a:r>
                  <a:rPr lang="en-US" sz="4200" b="1" dirty="0" err="1">
                    <a:solidFill>
                      <a:srgbClr val="D57500"/>
                    </a:solidFill>
                    <a:latin typeface="Arial"/>
                    <a:cs typeface="Arial"/>
                  </a:rPr>
                  <a:t>Acknowle</a:t>
                </a:r>
                <a:endParaRPr lang="en-US" sz="4200" b="1" dirty="0">
                  <a:solidFill>
                    <a:srgbClr val="D57500"/>
                  </a:solidFill>
                  <a:latin typeface="Arial"/>
                  <a:cs typeface="Arial"/>
                </a:endParaRPr>
              </a:p>
              <a:p>
                <a:r>
                  <a:rPr lang="en-US" sz="4200" b="1" dirty="0" err="1">
                    <a:solidFill>
                      <a:srgbClr val="D57500"/>
                    </a:solidFill>
                    <a:latin typeface="Arial"/>
                    <a:cs typeface="Arial"/>
                  </a:rPr>
                  <a:t>dgments</a:t>
                </a:r>
                <a:endParaRPr lang="en-US" sz="3100" b="1" dirty="0">
                  <a:solidFill>
                    <a:srgbClr val="D57500"/>
                  </a:solidFill>
                  <a:latin typeface="Arial"/>
                  <a:cs typeface="Arial"/>
                </a:endParaRPr>
              </a:p>
            </p:txBody>
          </p:sp>
        </p:grpSp>
        <p:sp>
          <p:nvSpPr>
            <p:cNvPr id="46" name="Rectangle 45">
              <a:extLst>
                <a:ext uri="{FF2B5EF4-FFF2-40B4-BE49-F238E27FC236}">
                  <a16:creationId xmlns:a16="http://schemas.microsoft.com/office/drawing/2014/main" id="{F2AA15DC-5032-7547-A804-4D80564985E8}"/>
                </a:ext>
              </a:extLst>
            </p:cNvPr>
            <p:cNvSpPr/>
            <p:nvPr/>
          </p:nvSpPr>
          <p:spPr>
            <a:xfrm>
              <a:off x="24376243" y="15341661"/>
              <a:ext cx="3648343" cy="989175"/>
            </a:xfrm>
            <a:prstGeom prst="rect">
              <a:avLst/>
            </a:prstGeom>
            <a:noFill/>
          </p:spPr>
          <p:txBody>
            <a:bodyPr wrap="square">
              <a:spAutoFit/>
            </a:bodyPr>
            <a:lstStyle/>
            <a:p>
              <a:pPr>
                <a:lnSpc>
                  <a:spcPct val="110000"/>
                </a:lnSpc>
              </a:pPr>
              <a:r>
                <a:rPr lang="en-US" sz="2000" b="1" dirty="0">
                  <a:solidFill>
                    <a:srgbClr val="D57500"/>
                  </a:solidFill>
                  <a:latin typeface="Arial"/>
                  <a:cs typeface="Arial"/>
                </a:rPr>
                <a:t>Neeraj Kumar </a:t>
              </a:r>
            </a:p>
            <a:p>
              <a:pPr>
                <a:lnSpc>
                  <a:spcPct val="110000"/>
                </a:lnSpc>
              </a:pPr>
              <a:r>
                <a:rPr lang="en-US" sz="1900" dirty="0">
                  <a:solidFill>
                    <a:srgbClr val="707276"/>
                  </a:solidFill>
                  <a:latin typeface="Arial"/>
                  <a:cs typeface="Arial"/>
                </a:rPr>
                <a:t>Pacific </a:t>
              </a:r>
              <a:r>
                <a:rPr lang="en-US" sz="2100" dirty="0">
                  <a:solidFill>
                    <a:srgbClr val="707276"/>
                  </a:solidFill>
                  <a:latin typeface="Arial"/>
                  <a:cs typeface="Arial"/>
                </a:rPr>
                <a:t>Northwest</a:t>
              </a:r>
              <a:r>
                <a:rPr lang="en-US" sz="1900" dirty="0">
                  <a:solidFill>
                    <a:srgbClr val="707276"/>
                  </a:solidFill>
                  <a:latin typeface="Arial"/>
                  <a:cs typeface="Arial"/>
                </a:rPr>
                <a:t> National Laboratory</a:t>
              </a:r>
            </a:p>
            <a:p>
              <a:pPr>
                <a:lnSpc>
                  <a:spcPct val="110000"/>
                </a:lnSpc>
              </a:pPr>
              <a:r>
                <a:rPr lang="en-US" sz="1900" dirty="0">
                  <a:solidFill>
                    <a:srgbClr val="707276"/>
                  </a:solidFill>
                  <a:latin typeface="Arial"/>
                  <a:cs typeface="Arial"/>
                </a:rPr>
                <a:t>Richland, WA 99352</a:t>
              </a:r>
            </a:p>
            <a:p>
              <a:pPr>
                <a:lnSpc>
                  <a:spcPct val="110000"/>
                </a:lnSpc>
              </a:pPr>
              <a:r>
                <a:rPr lang="en-US" sz="1900" dirty="0">
                  <a:solidFill>
                    <a:srgbClr val="707276"/>
                  </a:solidFill>
                  <a:latin typeface="Arial"/>
                  <a:cs typeface="Arial"/>
                </a:rPr>
                <a:t>(509) 372-6902</a:t>
              </a:r>
            </a:p>
            <a:p>
              <a:pPr>
                <a:lnSpc>
                  <a:spcPct val="110000"/>
                </a:lnSpc>
              </a:pPr>
              <a:r>
                <a:rPr lang="en-US" sz="1900" dirty="0">
                  <a:solidFill>
                    <a:srgbClr val="707276"/>
                  </a:solidFill>
                  <a:latin typeface="Arial"/>
                  <a:cs typeface="Arial"/>
                  <a:hlinkClick r:id="rId10"/>
                </a:rPr>
                <a:t>Neeraj.kumar@pnnl.gov</a:t>
              </a:r>
              <a:r>
                <a:rPr lang="en-US" sz="1900" dirty="0">
                  <a:solidFill>
                    <a:srgbClr val="707276"/>
                  </a:solidFill>
                  <a:latin typeface="Arial"/>
                  <a:cs typeface="Arial"/>
                </a:rPr>
                <a:t>	</a:t>
              </a:r>
              <a:endParaRPr lang="en-US" sz="1900" dirty="0"/>
            </a:p>
          </p:txBody>
        </p:sp>
      </p:grpSp>
      <p:pic>
        <p:nvPicPr>
          <p:cNvPr id="66" name="Picture 65">
            <a:extLst>
              <a:ext uri="{FF2B5EF4-FFF2-40B4-BE49-F238E27FC236}">
                <a16:creationId xmlns:a16="http://schemas.microsoft.com/office/drawing/2014/main" id="{4C076B2B-8B13-2046-8F02-B18D2C80F23D}"/>
              </a:ext>
            </a:extLst>
          </p:cNvPr>
          <p:cNvPicPr>
            <a:picLocks noChangeAspect="1"/>
          </p:cNvPicPr>
          <p:nvPr/>
        </p:nvPicPr>
        <p:blipFill>
          <a:blip r:embed="rId11"/>
          <a:stretch>
            <a:fillRect/>
          </a:stretch>
        </p:blipFill>
        <p:spPr>
          <a:xfrm>
            <a:off x="13247905" y="25726661"/>
            <a:ext cx="2137920" cy="1431056"/>
          </a:xfrm>
          <a:prstGeom prst="rect">
            <a:avLst/>
          </a:prstGeom>
        </p:spPr>
      </p:pic>
      <p:grpSp>
        <p:nvGrpSpPr>
          <p:cNvPr id="73" name="Group 72">
            <a:extLst>
              <a:ext uri="{FF2B5EF4-FFF2-40B4-BE49-F238E27FC236}">
                <a16:creationId xmlns:a16="http://schemas.microsoft.com/office/drawing/2014/main" id="{23F2F6BF-7B9D-CA42-8283-5AD895C6C6C8}"/>
              </a:ext>
            </a:extLst>
          </p:cNvPr>
          <p:cNvGrpSpPr/>
          <p:nvPr/>
        </p:nvGrpSpPr>
        <p:grpSpPr>
          <a:xfrm>
            <a:off x="19735800" y="6720080"/>
            <a:ext cx="4191000" cy="4169520"/>
            <a:chOff x="14591524" y="3998123"/>
            <a:chExt cx="4191000" cy="4169520"/>
          </a:xfrm>
        </p:grpSpPr>
        <p:pic>
          <p:nvPicPr>
            <p:cNvPr id="74" name="Picture 73">
              <a:extLst>
                <a:ext uri="{FF2B5EF4-FFF2-40B4-BE49-F238E27FC236}">
                  <a16:creationId xmlns:a16="http://schemas.microsoft.com/office/drawing/2014/main" id="{C76BF378-6133-334A-8646-81D3A74185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75" name="Picture 74">
              <a:extLst>
                <a:ext uri="{FF2B5EF4-FFF2-40B4-BE49-F238E27FC236}">
                  <a16:creationId xmlns:a16="http://schemas.microsoft.com/office/drawing/2014/main" id="{786B07B5-9247-BB4E-BF00-F0995A145AA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76" name="Picture 75">
              <a:extLst>
                <a:ext uri="{FF2B5EF4-FFF2-40B4-BE49-F238E27FC236}">
                  <a16:creationId xmlns:a16="http://schemas.microsoft.com/office/drawing/2014/main" id="{2BBEE905-6EE4-AA4D-8145-0924589A940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77" name="Picture 76">
              <a:extLst>
                <a:ext uri="{FF2B5EF4-FFF2-40B4-BE49-F238E27FC236}">
                  <a16:creationId xmlns:a16="http://schemas.microsoft.com/office/drawing/2014/main" id="{7CCBAB76-ACEF-F449-A7E6-B41496D44FA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78" name="Rectangle 77">
            <a:extLst>
              <a:ext uri="{FF2B5EF4-FFF2-40B4-BE49-F238E27FC236}">
                <a16:creationId xmlns:a16="http://schemas.microsoft.com/office/drawing/2014/main" id="{B51EAC56-5BFF-F143-96C6-84E26E01D03D}"/>
              </a:ext>
            </a:extLst>
          </p:cNvPr>
          <p:cNvSpPr/>
          <p:nvPr/>
        </p:nvSpPr>
        <p:spPr>
          <a:xfrm>
            <a:off x="19738646" y="7589104"/>
            <a:ext cx="1297597" cy="246221"/>
          </a:xfrm>
          <a:prstGeom prst="rect">
            <a:avLst/>
          </a:prstGeom>
        </p:spPr>
        <p:txBody>
          <a:bodyPr wrap="square">
            <a:spAutoFit/>
          </a:bodyPr>
          <a:lstStyle/>
          <a:p>
            <a:r>
              <a:rPr lang="en-US" sz="1000" dirty="0"/>
              <a:t>KL-divergence:0.22</a:t>
            </a:r>
          </a:p>
        </p:txBody>
      </p:sp>
      <p:sp>
        <p:nvSpPr>
          <p:cNvPr id="79" name="Rectangle 78">
            <a:extLst>
              <a:ext uri="{FF2B5EF4-FFF2-40B4-BE49-F238E27FC236}">
                <a16:creationId xmlns:a16="http://schemas.microsoft.com/office/drawing/2014/main" id="{83987348-A949-2044-992B-B11912D9C979}"/>
              </a:ext>
            </a:extLst>
          </p:cNvPr>
          <p:cNvSpPr/>
          <p:nvPr/>
        </p:nvSpPr>
        <p:spPr>
          <a:xfrm>
            <a:off x="21715140" y="7592734"/>
            <a:ext cx="1297597" cy="246221"/>
          </a:xfrm>
          <a:prstGeom prst="rect">
            <a:avLst/>
          </a:prstGeom>
        </p:spPr>
        <p:txBody>
          <a:bodyPr wrap="square">
            <a:spAutoFit/>
          </a:bodyPr>
          <a:lstStyle/>
          <a:p>
            <a:r>
              <a:rPr lang="en-US" sz="1000" dirty="0"/>
              <a:t>KL-divergence: 0.036</a:t>
            </a:r>
          </a:p>
        </p:txBody>
      </p:sp>
      <p:sp>
        <p:nvSpPr>
          <p:cNvPr id="80" name="Rectangle 79">
            <a:extLst>
              <a:ext uri="{FF2B5EF4-FFF2-40B4-BE49-F238E27FC236}">
                <a16:creationId xmlns:a16="http://schemas.microsoft.com/office/drawing/2014/main" id="{3ECE8B05-2651-E44A-9A86-A9908681ECF0}"/>
              </a:ext>
            </a:extLst>
          </p:cNvPr>
          <p:cNvSpPr/>
          <p:nvPr/>
        </p:nvSpPr>
        <p:spPr>
          <a:xfrm>
            <a:off x="19694987" y="9730932"/>
            <a:ext cx="1297597" cy="246221"/>
          </a:xfrm>
          <a:prstGeom prst="rect">
            <a:avLst/>
          </a:prstGeom>
        </p:spPr>
        <p:txBody>
          <a:bodyPr wrap="square">
            <a:spAutoFit/>
          </a:bodyPr>
          <a:lstStyle/>
          <a:p>
            <a:r>
              <a:rPr lang="en-US" sz="1000" dirty="0"/>
              <a:t>KL-divergence: 0.21</a:t>
            </a:r>
          </a:p>
        </p:txBody>
      </p:sp>
      <p:sp>
        <p:nvSpPr>
          <p:cNvPr id="81" name="Rectangle 80">
            <a:extLst>
              <a:ext uri="{FF2B5EF4-FFF2-40B4-BE49-F238E27FC236}">
                <a16:creationId xmlns:a16="http://schemas.microsoft.com/office/drawing/2014/main" id="{4400CD96-2EFA-9446-BBDE-51E395505337}"/>
              </a:ext>
            </a:extLst>
          </p:cNvPr>
          <p:cNvSpPr/>
          <p:nvPr/>
        </p:nvSpPr>
        <p:spPr>
          <a:xfrm>
            <a:off x="21715140" y="9726086"/>
            <a:ext cx="1333620" cy="246221"/>
          </a:xfrm>
          <a:prstGeom prst="rect">
            <a:avLst/>
          </a:prstGeom>
        </p:spPr>
        <p:txBody>
          <a:bodyPr wrap="square">
            <a:spAutoFit/>
          </a:bodyPr>
          <a:lstStyle/>
          <a:p>
            <a:r>
              <a:rPr lang="en-US" sz="1000" dirty="0"/>
              <a:t>KL-divergence: 0.0087</a:t>
            </a:r>
          </a:p>
        </p:txBody>
      </p:sp>
      <p:pic>
        <p:nvPicPr>
          <p:cNvPr id="82" name="Picture 81">
            <a:extLst>
              <a:ext uri="{FF2B5EF4-FFF2-40B4-BE49-F238E27FC236}">
                <a16:creationId xmlns:a16="http://schemas.microsoft.com/office/drawing/2014/main" id="{796AFC48-51DF-4D44-9A72-A79A76C103C5}"/>
              </a:ext>
            </a:extLst>
          </p:cNvPr>
          <p:cNvPicPr>
            <a:picLocks noChangeAspect="1"/>
          </p:cNvPicPr>
          <p:nvPr/>
        </p:nvPicPr>
        <p:blipFill rotWithShape="1">
          <a:blip r:embed="rId16">
            <a:extLst>
              <a:ext uri="{28A0092B-C50C-407E-A947-70E740481C1C}">
                <a14:useLocalDpi xmlns:a14="http://schemas.microsoft.com/office/drawing/2010/main" val="0"/>
              </a:ext>
            </a:extLst>
          </a:blip>
          <a:srcRect l="3476" t="4123" r="4759" b="31272"/>
          <a:stretch/>
        </p:blipFill>
        <p:spPr>
          <a:xfrm>
            <a:off x="14071419" y="6288926"/>
            <a:ext cx="5726410" cy="5217274"/>
          </a:xfrm>
          <a:prstGeom prst="rect">
            <a:avLst/>
          </a:prstGeom>
        </p:spPr>
      </p:pic>
      <p:pic>
        <p:nvPicPr>
          <p:cNvPr id="83" name="Picture 82">
            <a:extLst>
              <a:ext uri="{FF2B5EF4-FFF2-40B4-BE49-F238E27FC236}">
                <a16:creationId xmlns:a16="http://schemas.microsoft.com/office/drawing/2014/main" id="{3A234D70-E895-5840-BAED-F33FB44AED2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682638" y="12366695"/>
            <a:ext cx="4244161" cy="4244161"/>
          </a:xfrm>
          <a:prstGeom prst="rect">
            <a:avLst/>
          </a:prstGeom>
        </p:spPr>
      </p:pic>
      <p:pic>
        <p:nvPicPr>
          <p:cNvPr id="84" name="Picture 83">
            <a:extLst>
              <a:ext uri="{FF2B5EF4-FFF2-40B4-BE49-F238E27FC236}">
                <a16:creationId xmlns:a16="http://schemas.microsoft.com/office/drawing/2014/main" id="{8FE73A24-E004-8D48-91AC-CE766789152A}"/>
              </a:ext>
            </a:extLst>
          </p:cNvPr>
          <p:cNvPicPr>
            <a:picLocks noChangeAspect="1"/>
          </p:cNvPicPr>
          <p:nvPr/>
        </p:nvPicPr>
        <p:blipFill rotWithShape="1">
          <a:blip r:embed="rId18">
            <a:extLst>
              <a:ext uri="{28A0092B-C50C-407E-A947-70E740481C1C}">
                <a14:useLocalDpi xmlns:a14="http://schemas.microsoft.com/office/drawing/2010/main" val="0"/>
              </a:ext>
            </a:extLst>
          </a:blip>
          <a:srcRect l="4130" t="4033" r="3117" b="31521"/>
          <a:stretch/>
        </p:blipFill>
        <p:spPr>
          <a:xfrm>
            <a:off x="14173200" y="11880686"/>
            <a:ext cx="5535434" cy="4977309"/>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3839</TotalTime>
  <Words>763</Words>
  <Application>Microsoft Macintosh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89</cp:revision>
  <cp:lastPrinted>2019-06-19T16:43:10Z</cp:lastPrinted>
  <dcterms:created xsi:type="dcterms:W3CDTF">2012-11-30T02:20:55Z</dcterms:created>
  <dcterms:modified xsi:type="dcterms:W3CDTF">2019-06-19T22:40:29Z</dcterms:modified>
</cp:coreProperties>
</file>